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F17F069-E4B8-466B-AB1E-F3EE38E1680C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8012019-CD6B-46E0-A16F-9BE61DCA7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8621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F069-E4B8-466B-AB1E-F3EE38E1680C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12019-CD6B-46E0-A16F-9BE61DCA7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43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F069-E4B8-466B-AB1E-F3EE38E1680C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12019-CD6B-46E0-A16F-9BE61DCA7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547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F069-E4B8-466B-AB1E-F3EE38E1680C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12019-CD6B-46E0-A16F-9BE61DCA7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388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F069-E4B8-466B-AB1E-F3EE38E1680C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12019-CD6B-46E0-A16F-9BE61DCA7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1649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F069-E4B8-466B-AB1E-F3EE38E1680C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12019-CD6B-46E0-A16F-9BE61DCA7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656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F069-E4B8-466B-AB1E-F3EE38E1680C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12019-CD6B-46E0-A16F-9BE61DCA7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715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F17F069-E4B8-466B-AB1E-F3EE38E1680C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12019-CD6B-46E0-A16F-9BE61DCA7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62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F17F069-E4B8-466B-AB1E-F3EE38E1680C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12019-CD6B-46E0-A16F-9BE61DCA7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903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F069-E4B8-466B-AB1E-F3EE38E1680C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12019-CD6B-46E0-A16F-9BE61DCA7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53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F069-E4B8-466B-AB1E-F3EE38E1680C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12019-CD6B-46E0-A16F-9BE61DCA7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48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F069-E4B8-466B-AB1E-F3EE38E1680C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12019-CD6B-46E0-A16F-9BE61DCA7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888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F069-E4B8-466B-AB1E-F3EE38E1680C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12019-CD6B-46E0-A16F-9BE61DCA7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4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F069-E4B8-466B-AB1E-F3EE38E1680C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12019-CD6B-46E0-A16F-9BE61DCA7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64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F069-E4B8-466B-AB1E-F3EE38E1680C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12019-CD6B-46E0-A16F-9BE61DCA7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97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F069-E4B8-466B-AB1E-F3EE38E1680C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12019-CD6B-46E0-A16F-9BE61DCA7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43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F069-E4B8-466B-AB1E-F3EE38E1680C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12019-CD6B-46E0-A16F-9BE61DCA7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37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F17F069-E4B8-466B-AB1E-F3EE38E1680C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8012019-CD6B-46E0-A16F-9BE61DCA7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81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s.wikipedia.org/wiki/Anexo:Localidades_de_Bogot%C3%A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DD5087-FC4E-46E3-92A9-C7BE11681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415" y="2235200"/>
            <a:ext cx="11091170" cy="2387600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Capstone Project Presentation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3964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E4D27-46EA-4C5C-8FC2-5633B509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47575-DB91-465C-AB01-488C17C52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416" y="2731486"/>
            <a:ext cx="8825659" cy="3416300"/>
          </a:xfrm>
        </p:spPr>
        <p:txBody>
          <a:bodyPr/>
          <a:lstStyle/>
          <a:p>
            <a:pPr lvl="0"/>
            <a:r>
              <a:rPr lang="en-IN" dirty="0"/>
              <a:t>The Locality with the best score is “La Candelaria” with 109.5, being the best option. </a:t>
            </a:r>
          </a:p>
          <a:p>
            <a:pPr lvl="0"/>
            <a:r>
              <a:rPr lang="en-IN" dirty="0"/>
              <a:t>Follows closely “Antonio Nariño” with 101. </a:t>
            </a:r>
          </a:p>
          <a:p>
            <a:pPr lvl="0"/>
            <a:r>
              <a:rPr lang="en-IN" dirty="0"/>
              <a:t>These options maximizes the number of potential customers from offices and universities and at the same time have not too large competence.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146" name="Picture 7">
            <a:extLst>
              <a:ext uri="{FF2B5EF4-FFF2-40B4-BE49-F238E27FC236}">
                <a16:creationId xmlns:a16="http://schemas.microsoft.com/office/drawing/2014/main" id="{E47E9FE9-B912-457A-8701-8453D4A9A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76" y="2151113"/>
            <a:ext cx="2198738" cy="457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713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FAC-C77A-45FE-9B4F-1082B4400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353030" cy="706964"/>
          </a:xfrm>
        </p:spPr>
        <p:txBody>
          <a:bodyPr/>
          <a:lstStyle/>
          <a:p>
            <a:r>
              <a:rPr lang="en-IN" dirty="0"/>
              <a:t>Best Place for the Burger Joint in</a:t>
            </a:r>
            <a:br>
              <a:rPr lang="en-IN" dirty="0"/>
            </a:br>
            <a:r>
              <a:rPr lang="en-IN" dirty="0"/>
              <a:t>Bogotá is “La Candelaria”</a:t>
            </a:r>
          </a:p>
        </p:txBody>
      </p:sp>
      <p:pic>
        <p:nvPicPr>
          <p:cNvPr id="7170" name="Picture 8">
            <a:extLst>
              <a:ext uri="{FF2B5EF4-FFF2-40B4-BE49-F238E27FC236}">
                <a16:creationId xmlns:a16="http://schemas.microsoft.com/office/drawing/2014/main" id="{831F6D24-BA11-4C9A-98EC-B14A037BA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967" y="2423603"/>
            <a:ext cx="7104066" cy="424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4340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B45AF-2C5F-471B-A8ED-8E1BE2AE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4FB1-A664-46EF-B6CD-4B9BD240A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The following analysis can be improved with following extensions:</a:t>
            </a:r>
          </a:p>
          <a:p>
            <a:pPr lvl="1"/>
            <a:r>
              <a:rPr lang="en-IN" sz="1800" dirty="0"/>
              <a:t>Consider more categories. For example like "Night life" which is also a good source for customers. But also like "Restaurants", which even if not burger joints may be some concurrence if too many. </a:t>
            </a:r>
          </a:p>
          <a:p>
            <a:pPr lvl="1"/>
            <a:r>
              <a:rPr lang="en-IN" sz="1800" dirty="0"/>
              <a:t>In the Locality itself, it can also be computed the distance between all the venues in order to find a place with the most number of potential customers.</a:t>
            </a:r>
          </a:p>
          <a:p>
            <a:pPr lvl="1"/>
            <a:r>
              <a:rPr lang="en-IN" sz="1800" dirty="0"/>
              <a:t>Using smaller geographical areas like Neighbourhoods could improve the accuracy for the scores.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854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EF52B-76B8-4F43-8C74-DB383A52A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and 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29EA5-14E4-4939-8D7E-470D33E7C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dirty="0"/>
              <a:t>A customer, Jerónimo, wants to open a new burger joint in Bogotá, Colombia. </a:t>
            </a:r>
          </a:p>
          <a:p>
            <a:pPr lvl="0"/>
            <a:r>
              <a:rPr lang="en-IN" dirty="0"/>
              <a:t>Due to Bogotá’s high diversity and very large size, he asked me for help in order to find the best spot to place the burger joint. </a:t>
            </a:r>
          </a:p>
          <a:p>
            <a:pPr lvl="0"/>
            <a:r>
              <a:rPr lang="en-IN" dirty="0"/>
              <a:t>Bogotá has 20 different Localities (Districts) and we aim to find the best one. </a:t>
            </a:r>
          </a:p>
          <a:p>
            <a:pPr lvl="0"/>
            <a:r>
              <a:rPr lang="en-IN" dirty="0"/>
              <a:t>We need to choose a Locality that has good amount of customers and low amount of competition.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325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D0D4B-54AD-4255-83E0-B96D0706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ADA30-125F-4E2A-8A2A-1C1B0D653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125774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IN" sz="4500" dirty="0"/>
              <a:t>To help Jeronimo in his search we will need to access following data: </a:t>
            </a:r>
          </a:p>
          <a:p>
            <a:pPr lvl="0"/>
            <a:r>
              <a:rPr lang="en-IN" sz="4500" dirty="0"/>
              <a:t>The Localities of Bogotá, Colombia from Wikipedia: </a:t>
            </a:r>
            <a:r>
              <a:rPr lang="en-IN" sz="4500" u="sng" dirty="0">
                <a:hlinkClick r:id="rId2"/>
              </a:rPr>
              <a:t>https://es.wikipedia.org/wiki/Anexo:Localidades_de_Bogot%C3%A1</a:t>
            </a:r>
            <a:r>
              <a:rPr lang="en-IN" sz="4500" dirty="0"/>
              <a:t> </a:t>
            </a:r>
          </a:p>
          <a:p>
            <a:pPr lvl="0"/>
            <a:r>
              <a:rPr lang="en-IN" sz="4500" dirty="0"/>
              <a:t>The coordinates (latitude, longitude) </a:t>
            </a:r>
            <a:r>
              <a:rPr lang="en-IN" sz="4500" dirty="0" err="1"/>
              <a:t>ot</a:t>
            </a:r>
            <a:r>
              <a:rPr lang="en-IN" sz="4500" dirty="0"/>
              <a:t> these Localities of Bogotá from Open Street Map APIs </a:t>
            </a:r>
          </a:p>
          <a:p>
            <a:pPr lvl="0"/>
            <a:r>
              <a:rPr lang="en-IN" sz="4500" dirty="0"/>
              <a:t>From Foursquare we will need following venues data:</a:t>
            </a:r>
          </a:p>
          <a:p>
            <a:pPr lvl="1"/>
            <a:r>
              <a:rPr lang="en-IN" sz="4500" dirty="0"/>
              <a:t>the burger joint venues of the Localities </a:t>
            </a:r>
          </a:p>
          <a:p>
            <a:pPr lvl="1"/>
            <a:r>
              <a:rPr lang="en-IN" sz="4500" dirty="0"/>
              <a:t>the offices venues of the Localities </a:t>
            </a:r>
          </a:p>
          <a:p>
            <a:pPr lvl="1"/>
            <a:r>
              <a:rPr lang="en-IN" sz="4500" dirty="0"/>
              <a:t>the high schools venues of the Localities </a:t>
            </a:r>
          </a:p>
          <a:p>
            <a:pPr lvl="1"/>
            <a:r>
              <a:rPr lang="en-IN" sz="4500" dirty="0"/>
              <a:t>the universities venues of the Localities </a:t>
            </a:r>
          </a:p>
          <a:p>
            <a:pPr lvl="0"/>
            <a:r>
              <a:rPr lang="en-IN" sz="4500" dirty="0"/>
              <a:t>We will then leverage the data in order to determine which locality is the most appropriate in order to locate the burger joint.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657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28FA3-E04C-454E-9DBA-7FEB18E8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D3804-2862-41BF-A721-D8F4231BB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52583"/>
            <a:ext cx="8825659" cy="4505417"/>
          </a:xfrm>
        </p:spPr>
        <p:txBody>
          <a:bodyPr>
            <a:noAutofit/>
          </a:bodyPr>
          <a:lstStyle/>
          <a:p>
            <a:pPr lvl="0"/>
            <a:r>
              <a:rPr lang="en-IN" sz="1500" dirty="0"/>
              <a:t>For each locality, all office, school, university and burger joints venues data have been collected from Foursquare. </a:t>
            </a:r>
          </a:p>
          <a:p>
            <a:pPr lvl="0"/>
            <a:r>
              <a:rPr lang="en-IN" sz="1500" dirty="0"/>
              <a:t>Then for each locality, the sums of the office, school, university and burger joints were computed.</a:t>
            </a:r>
          </a:p>
          <a:p>
            <a:pPr lvl="0"/>
            <a:r>
              <a:rPr lang="en-IN" sz="1500" dirty="0"/>
              <a:t>For each of this 4 categories, a weight (or penalty) has been defined according to what Jeronimo considers the most important. </a:t>
            </a:r>
          </a:p>
          <a:p>
            <a:pPr lvl="1"/>
            <a:r>
              <a:rPr lang="en-IN" sz="1500" dirty="0"/>
              <a:t>Burger Joints have been weighted with -1, since Paolo wants to avoid concurrence. </a:t>
            </a:r>
          </a:p>
          <a:p>
            <a:pPr lvl="1"/>
            <a:r>
              <a:rPr lang="en-IN" sz="1500" dirty="0"/>
              <a:t>Schools have been weighted with 1, since student are good customers. </a:t>
            </a:r>
          </a:p>
          <a:p>
            <a:pPr lvl="1"/>
            <a:r>
              <a:rPr lang="en-IN" sz="1500" dirty="0"/>
              <a:t>Universities have been weighted with 1.5, since students are good customers. </a:t>
            </a:r>
          </a:p>
          <a:p>
            <a:pPr lvl="1"/>
            <a:r>
              <a:rPr lang="en-IN" sz="1500" dirty="0"/>
              <a:t>Offices have been weighted with 2, since employees are even better customers. </a:t>
            </a:r>
          </a:p>
          <a:p>
            <a:pPr lvl="0"/>
            <a:r>
              <a:rPr lang="en-IN" sz="1500" dirty="0"/>
              <a:t>Note that the weights can be modified according to the importance of each category. </a:t>
            </a:r>
          </a:p>
          <a:p>
            <a:pPr lvl="0"/>
            <a:r>
              <a:rPr lang="en-IN" sz="1500" dirty="0"/>
              <a:t>Lastly, a score was computed for each locality as the weighted sum of the number of venues in each of the 4 categories (school, university, office, burger joints).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5883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8EA5-2C7E-46D9-84EB-47DE09B4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Localities of Bogotá, Colombia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B09B3C-35C8-4ACE-B273-809F18E7B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19" y="2391347"/>
            <a:ext cx="9865361" cy="435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56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9431-3E12-4CE3-97CD-0754A67A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Burger Joints in Bogotá Localities</a:t>
            </a:r>
          </a:p>
        </p:txBody>
      </p:sp>
      <p:pic>
        <p:nvPicPr>
          <p:cNvPr id="2050" name="Picture 3">
            <a:extLst>
              <a:ext uri="{FF2B5EF4-FFF2-40B4-BE49-F238E27FC236}">
                <a16:creationId xmlns:a16="http://schemas.microsoft.com/office/drawing/2014/main" id="{59C79189-A9EC-4D73-9492-5C505E6F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437" y="2559784"/>
            <a:ext cx="6537125" cy="395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879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FF8A-4E65-471B-AAAF-40F094A9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 Schools in Bogotá Localities</a:t>
            </a:r>
          </a:p>
        </p:txBody>
      </p:sp>
      <p:pic>
        <p:nvPicPr>
          <p:cNvPr id="3074" name="Picture 4">
            <a:extLst>
              <a:ext uri="{FF2B5EF4-FFF2-40B4-BE49-F238E27FC236}">
                <a16:creationId xmlns:a16="http://schemas.microsoft.com/office/drawing/2014/main" id="{ADB8284F-A179-4DA7-B1D2-FB7A20CAC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"/>
          <a:stretch/>
        </p:blipFill>
        <p:spPr bwMode="auto">
          <a:xfrm>
            <a:off x="2484400" y="2405848"/>
            <a:ext cx="7223199" cy="432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2162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FB4A-E795-49EB-AE7C-75C00889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Universities in Bogotá Localities</a:t>
            </a:r>
          </a:p>
        </p:txBody>
      </p:sp>
      <p:pic>
        <p:nvPicPr>
          <p:cNvPr id="4098" name="Picture 5">
            <a:extLst>
              <a:ext uri="{FF2B5EF4-FFF2-40B4-BE49-F238E27FC236}">
                <a16:creationId xmlns:a16="http://schemas.microsoft.com/office/drawing/2014/main" id="{5ACF4421-DD80-4B5F-8859-E9D92506E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63" y="2388093"/>
            <a:ext cx="7089873" cy="427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247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BB25-3F15-4C1A-B5CA-83AA75BFF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Offices in Bogotá Localities</a:t>
            </a:r>
          </a:p>
        </p:txBody>
      </p:sp>
      <p:pic>
        <p:nvPicPr>
          <p:cNvPr id="5122" name="Picture 6">
            <a:extLst>
              <a:ext uri="{FF2B5EF4-FFF2-40B4-BE49-F238E27FC236}">
                <a16:creationId xmlns:a16="http://schemas.microsoft.com/office/drawing/2014/main" id="{216C6BB3-B052-4316-B95D-6B123E8D4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187" y="2335368"/>
            <a:ext cx="7199626" cy="43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0480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162</Words>
  <Application>Microsoft Office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 Boardroom</vt:lpstr>
      <vt:lpstr>Capstone Project Presentation </vt:lpstr>
      <vt:lpstr>Introduction and Business Problem</vt:lpstr>
      <vt:lpstr>Data</vt:lpstr>
      <vt:lpstr>Methodology</vt:lpstr>
      <vt:lpstr>Localities of Bogotá, Colombia</vt:lpstr>
      <vt:lpstr>Burger Joints in Bogotá Localities</vt:lpstr>
      <vt:lpstr>High Schools in Bogotá Localities</vt:lpstr>
      <vt:lpstr>Universities in Bogotá Localities</vt:lpstr>
      <vt:lpstr>Offices in Bogotá Localities</vt:lpstr>
      <vt:lpstr>Results</vt:lpstr>
      <vt:lpstr>Best Place for the Burger Joint in Bogotá is “La Candelaria”</vt:lpstr>
      <vt:lpstr>Recommendation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Presentation</dc:title>
  <dc:creator>Shivam Sharma</dc:creator>
  <cp:lastModifiedBy>Shivam Sharma</cp:lastModifiedBy>
  <cp:revision>3</cp:revision>
  <dcterms:created xsi:type="dcterms:W3CDTF">2019-06-20T13:51:34Z</dcterms:created>
  <dcterms:modified xsi:type="dcterms:W3CDTF">2019-06-20T14:15:26Z</dcterms:modified>
</cp:coreProperties>
</file>